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397" r:id="rId2"/>
    <p:sldId id="396" r:id="rId3"/>
    <p:sldId id="399" r:id="rId4"/>
    <p:sldId id="402" r:id="rId5"/>
    <p:sldId id="403" r:id="rId6"/>
    <p:sldId id="387" r:id="rId7"/>
    <p:sldId id="400" r:id="rId8"/>
    <p:sldId id="411" r:id="rId9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455" autoAdjust="0"/>
    <p:restoredTop sz="86323" autoAdjust="0"/>
  </p:normalViewPr>
  <p:slideViewPr>
    <p:cSldViewPr>
      <p:cViewPr varScale="1">
        <p:scale>
          <a:sx n="72" d="100"/>
          <a:sy n="72" d="100"/>
        </p:scale>
        <p:origin x="804" y="60"/>
      </p:cViewPr>
      <p:guideLst>
        <p:guide orient="horz" pos="1152"/>
        <p:guide pos="2160"/>
      </p:guideLst>
    </p:cSldViewPr>
  </p:slideViewPr>
  <p:outlineViewPr>
    <p:cViewPr>
      <p:scale>
        <a:sx n="33" d="100"/>
        <a:sy n="33" d="100"/>
      </p:scale>
      <p:origin x="0" y="254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924"/>
    </p:cViewPr>
  </p:sorterViewPr>
  <p:notesViewPr>
    <p:cSldViewPr>
      <p:cViewPr varScale="1">
        <p:scale>
          <a:sx n="82" d="100"/>
          <a:sy n="82" d="100"/>
        </p:scale>
        <p:origin x="-3132" y="-84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C903AB-57CD-417B-956F-BA65168D0726}" type="doc">
      <dgm:prSet loTypeId="urn:microsoft.com/office/officeart/2005/8/layout/default" loCatId="list" qsTypeId="urn:microsoft.com/office/officeart/2009/2/quickstyle/3d8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76BEA3A-0029-4FDD-A898-CB037D040928}">
      <dgm:prSet phldrT="[Text]"/>
      <dgm:spPr/>
      <dgm:t>
        <a:bodyPr/>
        <a:lstStyle/>
        <a:p>
          <a:r>
            <a:rPr lang="en-US" dirty="0"/>
            <a:t>Checking</a:t>
          </a:r>
        </a:p>
      </dgm:t>
    </dgm:pt>
    <dgm:pt modelId="{0CD1E426-56FA-482C-88BD-08698EC375C6}" type="parTrans" cxnId="{BAEF6F4F-1EF9-4139-BF68-4ABDCEAD4F33}">
      <dgm:prSet/>
      <dgm:spPr/>
      <dgm:t>
        <a:bodyPr/>
        <a:lstStyle/>
        <a:p>
          <a:endParaRPr lang="en-US"/>
        </a:p>
      </dgm:t>
    </dgm:pt>
    <dgm:pt modelId="{F49A9EC6-048D-43DA-8E49-3A2D51D4DB50}" type="sibTrans" cxnId="{BAEF6F4F-1EF9-4139-BF68-4ABDCEAD4F33}">
      <dgm:prSet/>
      <dgm:spPr/>
      <dgm:t>
        <a:bodyPr/>
        <a:lstStyle/>
        <a:p>
          <a:endParaRPr lang="en-US"/>
        </a:p>
      </dgm:t>
    </dgm:pt>
    <dgm:pt modelId="{4907DACB-65BF-4156-B69C-5DCD3EDEF3FD}">
      <dgm:prSet phldrT="[Text]"/>
      <dgm:spPr/>
      <dgm:t>
        <a:bodyPr/>
        <a:lstStyle/>
        <a:p>
          <a:r>
            <a:rPr lang="en-US" dirty="0"/>
            <a:t>Savings</a:t>
          </a:r>
        </a:p>
      </dgm:t>
    </dgm:pt>
    <dgm:pt modelId="{CEDA3C00-DC7C-4AA5-9729-0AE5D5FE5240}" type="parTrans" cxnId="{17B3C358-3DFD-4137-9C37-E0BE05D3BE5B}">
      <dgm:prSet/>
      <dgm:spPr/>
      <dgm:t>
        <a:bodyPr/>
        <a:lstStyle/>
        <a:p>
          <a:endParaRPr lang="en-US"/>
        </a:p>
      </dgm:t>
    </dgm:pt>
    <dgm:pt modelId="{3AE4A947-1F7A-40C8-8E59-0AE3123DF3EE}" type="sibTrans" cxnId="{17B3C358-3DFD-4137-9C37-E0BE05D3BE5B}">
      <dgm:prSet/>
      <dgm:spPr/>
      <dgm:t>
        <a:bodyPr/>
        <a:lstStyle/>
        <a:p>
          <a:endParaRPr lang="en-US"/>
        </a:p>
      </dgm:t>
    </dgm:pt>
    <dgm:pt modelId="{E11A1666-F809-4469-9316-8CECADB79974}">
      <dgm:prSet phldrT="[Text]"/>
      <dgm:spPr/>
      <dgm:t>
        <a:bodyPr/>
        <a:lstStyle/>
        <a:p>
          <a:r>
            <a:rPr lang="en-US" dirty="0"/>
            <a:t>Money Market</a:t>
          </a:r>
        </a:p>
      </dgm:t>
    </dgm:pt>
    <dgm:pt modelId="{F55D4FBC-AD77-417D-ADF4-0FBBD394C12B}" type="parTrans" cxnId="{AA783B37-9CE3-4308-962E-D3EA48DA8F82}">
      <dgm:prSet/>
      <dgm:spPr/>
      <dgm:t>
        <a:bodyPr/>
        <a:lstStyle/>
        <a:p>
          <a:endParaRPr lang="en-US"/>
        </a:p>
      </dgm:t>
    </dgm:pt>
    <dgm:pt modelId="{8D95298A-5D3D-4ED2-962C-F6F69B11DDE5}" type="sibTrans" cxnId="{AA783B37-9CE3-4308-962E-D3EA48DA8F82}">
      <dgm:prSet/>
      <dgm:spPr/>
      <dgm:t>
        <a:bodyPr/>
        <a:lstStyle/>
        <a:p>
          <a:endParaRPr lang="en-US"/>
        </a:p>
      </dgm:t>
    </dgm:pt>
    <dgm:pt modelId="{0DA1DAA4-EFD0-4FA4-804E-EC76B9A18ED6}">
      <dgm:prSet phldrT="[Text]"/>
      <dgm:spPr/>
      <dgm:t>
        <a:bodyPr/>
        <a:lstStyle/>
        <a:p>
          <a:r>
            <a:rPr lang="en-US" dirty="0"/>
            <a:t>Certificate of Deposit</a:t>
          </a:r>
        </a:p>
      </dgm:t>
    </dgm:pt>
    <dgm:pt modelId="{8484E685-C99F-45C4-87BF-514F947E31F2}" type="parTrans" cxnId="{BF0DB31D-2E76-41BD-BFE0-C4F4BC1C56B1}">
      <dgm:prSet/>
      <dgm:spPr/>
      <dgm:t>
        <a:bodyPr/>
        <a:lstStyle/>
        <a:p>
          <a:endParaRPr lang="en-US"/>
        </a:p>
      </dgm:t>
    </dgm:pt>
    <dgm:pt modelId="{0F6BFFA8-7802-49EA-9D99-C61AC3812340}" type="sibTrans" cxnId="{BF0DB31D-2E76-41BD-BFE0-C4F4BC1C56B1}">
      <dgm:prSet/>
      <dgm:spPr/>
      <dgm:t>
        <a:bodyPr/>
        <a:lstStyle/>
        <a:p>
          <a:endParaRPr lang="en-US"/>
        </a:p>
      </dgm:t>
    </dgm:pt>
    <dgm:pt modelId="{1F35DEDE-CACA-4472-8B7A-6A0D9B5DE8DF}">
      <dgm:prSet phldrT="[Text]"/>
      <dgm:spPr/>
      <dgm:t>
        <a:bodyPr/>
        <a:lstStyle/>
        <a:p>
          <a:r>
            <a:rPr lang="en-US" dirty="0"/>
            <a:t>Specialty Savings Accounts</a:t>
          </a:r>
        </a:p>
      </dgm:t>
    </dgm:pt>
    <dgm:pt modelId="{7932E774-F8BD-4BD5-8072-127F4B8C98AA}" type="parTrans" cxnId="{BBF56DF1-E5A7-4756-AEC6-C35323E341C7}">
      <dgm:prSet/>
      <dgm:spPr/>
      <dgm:t>
        <a:bodyPr/>
        <a:lstStyle/>
        <a:p>
          <a:endParaRPr lang="en-US"/>
        </a:p>
      </dgm:t>
    </dgm:pt>
    <dgm:pt modelId="{124D72D9-EE7F-471B-A1E7-6272ADF20EDC}" type="sibTrans" cxnId="{BBF56DF1-E5A7-4756-AEC6-C35323E341C7}">
      <dgm:prSet/>
      <dgm:spPr/>
      <dgm:t>
        <a:bodyPr/>
        <a:lstStyle/>
        <a:p>
          <a:endParaRPr lang="en-US"/>
        </a:p>
      </dgm:t>
    </dgm:pt>
    <dgm:pt modelId="{B4F0ED64-5A20-491C-84A8-CAC421352059}" type="pres">
      <dgm:prSet presAssocID="{7AC903AB-57CD-417B-956F-BA65168D0726}" presName="diagram" presStyleCnt="0">
        <dgm:presLayoutVars>
          <dgm:dir/>
          <dgm:resizeHandles val="exact"/>
        </dgm:presLayoutVars>
      </dgm:prSet>
      <dgm:spPr/>
    </dgm:pt>
    <dgm:pt modelId="{E80A61A7-FD74-41D6-8810-430C20E300E6}" type="pres">
      <dgm:prSet presAssocID="{776BEA3A-0029-4FDD-A898-CB037D040928}" presName="node" presStyleLbl="node1" presStyleIdx="0" presStyleCnt="5">
        <dgm:presLayoutVars>
          <dgm:bulletEnabled val="1"/>
        </dgm:presLayoutVars>
      </dgm:prSet>
      <dgm:spPr/>
    </dgm:pt>
    <dgm:pt modelId="{874F4621-7458-48DE-9ACD-D311E2870242}" type="pres">
      <dgm:prSet presAssocID="{F49A9EC6-048D-43DA-8E49-3A2D51D4DB50}" presName="sibTrans" presStyleCnt="0"/>
      <dgm:spPr/>
    </dgm:pt>
    <dgm:pt modelId="{DF0B4B89-0F04-44DF-93EB-D03DF1BC2CDD}" type="pres">
      <dgm:prSet presAssocID="{4907DACB-65BF-4156-B69C-5DCD3EDEF3FD}" presName="node" presStyleLbl="node1" presStyleIdx="1" presStyleCnt="5">
        <dgm:presLayoutVars>
          <dgm:bulletEnabled val="1"/>
        </dgm:presLayoutVars>
      </dgm:prSet>
      <dgm:spPr/>
    </dgm:pt>
    <dgm:pt modelId="{C7789250-0CD5-4FFE-B8AE-18A4CC9A04A1}" type="pres">
      <dgm:prSet presAssocID="{3AE4A947-1F7A-40C8-8E59-0AE3123DF3EE}" presName="sibTrans" presStyleCnt="0"/>
      <dgm:spPr/>
    </dgm:pt>
    <dgm:pt modelId="{FE0D5125-B3F2-4B07-B478-4CADEFF4798D}" type="pres">
      <dgm:prSet presAssocID="{E11A1666-F809-4469-9316-8CECADB79974}" presName="node" presStyleLbl="node1" presStyleIdx="2" presStyleCnt="5">
        <dgm:presLayoutVars>
          <dgm:bulletEnabled val="1"/>
        </dgm:presLayoutVars>
      </dgm:prSet>
      <dgm:spPr/>
    </dgm:pt>
    <dgm:pt modelId="{8FE31516-4EFD-483A-9396-1823F36C1047}" type="pres">
      <dgm:prSet presAssocID="{8D95298A-5D3D-4ED2-962C-F6F69B11DDE5}" presName="sibTrans" presStyleCnt="0"/>
      <dgm:spPr/>
    </dgm:pt>
    <dgm:pt modelId="{AB46C4B9-71E7-4EA2-BBEB-4CA8FE3CEA07}" type="pres">
      <dgm:prSet presAssocID="{0DA1DAA4-EFD0-4FA4-804E-EC76B9A18ED6}" presName="node" presStyleLbl="node1" presStyleIdx="3" presStyleCnt="5">
        <dgm:presLayoutVars>
          <dgm:bulletEnabled val="1"/>
        </dgm:presLayoutVars>
      </dgm:prSet>
      <dgm:spPr/>
    </dgm:pt>
    <dgm:pt modelId="{EF854D28-F5D8-4276-8E2D-AE89603477BE}" type="pres">
      <dgm:prSet presAssocID="{0F6BFFA8-7802-49EA-9D99-C61AC3812340}" presName="sibTrans" presStyleCnt="0"/>
      <dgm:spPr/>
    </dgm:pt>
    <dgm:pt modelId="{A3AF26CB-D734-48BF-B24B-AF9282C0AC7F}" type="pres">
      <dgm:prSet presAssocID="{1F35DEDE-CACA-4472-8B7A-6A0D9B5DE8DF}" presName="node" presStyleLbl="node1" presStyleIdx="4" presStyleCnt="5">
        <dgm:presLayoutVars>
          <dgm:bulletEnabled val="1"/>
        </dgm:presLayoutVars>
      </dgm:prSet>
      <dgm:spPr/>
    </dgm:pt>
  </dgm:ptLst>
  <dgm:cxnLst>
    <dgm:cxn modelId="{8AFD2606-BCBD-4C57-B451-17A3AC257F7D}" type="presOf" srcId="{4907DACB-65BF-4156-B69C-5DCD3EDEF3FD}" destId="{DF0B4B89-0F04-44DF-93EB-D03DF1BC2CDD}" srcOrd="0" destOrd="0" presId="urn:microsoft.com/office/officeart/2005/8/layout/default"/>
    <dgm:cxn modelId="{123B8E1D-6514-4219-8836-7F8744624830}" type="presOf" srcId="{0DA1DAA4-EFD0-4FA4-804E-EC76B9A18ED6}" destId="{AB46C4B9-71E7-4EA2-BBEB-4CA8FE3CEA07}" srcOrd="0" destOrd="0" presId="urn:microsoft.com/office/officeart/2005/8/layout/default"/>
    <dgm:cxn modelId="{BF0DB31D-2E76-41BD-BFE0-C4F4BC1C56B1}" srcId="{7AC903AB-57CD-417B-956F-BA65168D0726}" destId="{0DA1DAA4-EFD0-4FA4-804E-EC76B9A18ED6}" srcOrd="3" destOrd="0" parTransId="{8484E685-C99F-45C4-87BF-514F947E31F2}" sibTransId="{0F6BFFA8-7802-49EA-9D99-C61AC3812340}"/>
    <dgm:cxn modelId="{AA783B37-9CE3-4308-962E-D3EA48DA8F82}" srcId="{7AC903AB-57CD-417B-956F-BA65168D0726}" destId="{E11A1666-F809-4469-9316-8CECADB79974}" srcOrd="2" destOrd="0" parTransId="{F55D4FBC-AD77-417D-ADF4-0FBBD394C12B}" sibTransId="{8D95298A-5D3D-4ED2-962C-F6F69B11DDE5}"/>
    <dgm:cxn modelId="{3987B45F-2806-485E-95D8-9704E488A9BF}" type="presOf" srcId="{1F35DEDE-CACA-4472-8B7A-6A0D9B5DE8DF}" destId="{A3AF26CB-D734-48BF-B24B-AF9282C0AC7F}" srcOrd="0" destOrd="0" presId="urn:microsoft.com/office/officeart/2005/8/layout/default"/>
    <dgm:cxn modelId="{5E21A344-9FFC-48E3-8F41-AAF8BCA77824}" type="presOf" srcId="{E11A1666-F809-4469-9316-8CECADB79974}" destId="{FE0D5125-B3F2-4B07-B478-4CADEFF4798D}" srcOrd="0" destOrd="0" presId="urn:microsoft.com/office/officeart/2005/8/layout/default"/>
    <dgm:cxn modelId="{BAEF6F4F-1EF9-4139-BF68-4ABDCEAD4F33}" srcId="{7AC903AB-57CD-417B-956F-BA65168D0726}" destId="{776BEA3A-0029-4FDD-A898-CB037D040928}" srcOrd="0" destOrd="0" parTransId="{0CD1E426-56FA-482C-88BD-08698EC375C6}" sibTransId="{F49A9EC6-048D-43DA-8E49-3A2D51D4DB50}"/>
    <dgm:cxn modelId="{17B3C358-3DFD-4137-9C37-E0BE05D3BE5B}" srcId="{7AC903AB-57CD-417B-956F-BA65168D0726}" destId="{4907DACB-65BF-4156-B69C-5DCD3EDEF3FD}" srcOrd="1" destOrd="0" parTransId="{CEDA3C00-DC7C-4AA5-9729-0AE5D5FE5240}" sibTransId="{3AE4A947-1F7A-40C8-8E59-0AE3123DF3EE}"/>
    <dgm:cxn modelId="{B8ADE6A5-F775-400D-848A-B4652FFCB809}" type="presOf" srcId="{776BEA3A-0029-4FDD-A898-CB037D040928}" destId="{E80A61A7-FD74-41D6-8810-430C20E300E6}" srcOrd="0" destOrd="0" presId="urn:microsoft.com/office/officeart/2005/8/layout/default"/>
    <dgm:cxn modelId="{784F39DC-A1B2-4162-A39C-B71690DC2CA2}" type="presOf" srcId="{7AC903AB-57CD-417B-956F-BA65168D0726}" destId="{B4F0ED64-5A20-491C-84A8-CAC421352059}" srcOrd="0" destOrd="0" presId="urn:microsoft.com/office/officeart/2005/8/layout/default"/>
    <dgm:cxn modelId="{BBF56DF1-E5A7-4756-AEC6-C35323E341C7}" srcId="{7AC903AB-57CD-417B-956F-BA65168D0726}" destId="{1F35DEDE-CACA-4472-8B7A-6A0D9B5DE8DF}" srcOrd="4" destOrd="0" parTransId="{7932E774-F8BD-4BD5-8072-127F4B8C98AA}" sibTransId="{124D72D9-EE7F-471B-A1E7-6272ADF20EDC}"/>
    <dgm:cxn modelId="{4D700708-855C-484C-9F71-6179F50BE2DD}" type="presParOf" srcId="{B4F0ED64-5A20-491C-84A8-CAC421352059}" destId="{E80A61A7-FD74-41D6-8810-430C20E300E6}" srcOrd="0" destOrd="0" presId="urn:microsoft.com/office/officeart/2005/8/layout/default"/>
    <dgm:cxn modelId="{6961BAED-DDDE-4F7E-8871-769A587DB56F}" type="presParOf" srcId="{B4F0ED64-5A20-491C-84A8-CAC421352059}" destId="{874F4621-7458-48DE-9ACD-D311E2870242}" srcOrd="1" destOrd="0" presId="urn:microsoft.com/office/officeart/2005/8/layout/default"/>
    <dgm:cxn modelId="{C53269A1-5B7A-4AE2-BB9E-7422760E7D3D}" type="presParOf" srcId="{B4F0ED64-5A20-491C-84A8-CAC421352059}" destId="{DF0B4B89-0F04-44DF-93EB-D03DF1BC2CDD}" srcOrd="2" destOrd="0" presId="urn:microsoft.com/office/officeart/2005/8/layout/default"/>
    <dgm:cxn modelId="{589B8688-F40A-4413-96D8-4F1DD143D735}" type="presParOf" srcId="{B4F0ED64-5A20-491C-84A8-CAC421352059}" destId="{C7789250-0CD5-4FFE-B8AE-18A4CC9A04A1}" srcOrd="3" destOrd="0" presId="urn:microsoft.com/office/officeart/2005/8/layout/default"/>
    <dgm:cxn modelId="{22738011-637B-45E3-B91D-7DCF1073B34B}" type="presParOf" srcId="{B4F0ED64-5A20-491C-84A8-CAC421352059}" destId="{FE0D5125-B3F2-4B07-B478-4CADEFF4798D}" srcOrd="4" destOrd="0" presId="urn:microsoft.com/office/officeart/2005/8/layout/default"/>
    <dgm:cxn modelId="{1FC278DC-09B4-4FB8-B91D-E96F82053B51}" type="presParOf" srcId="{B4F0ED64-5A20-491C-84A8-CAC421352059}" destId="{8FE31516-4EFD-483A-9396-1823F36C1047}" srcOrd="5" destOrd="0" presId="urn:microsoft.com/office/officeart/2005/8/layout/default"/>
    <dgm:cxn modelId="{C6CC0971-0A97-4353-8C1B-AB4949B85CD9}" type="presParOf" srcId="{B4F0ED64-5A20-491C-84A8-CAC421352059}" destId="{AB46C4B9-71E7-4EA2-BBEB-4CA8FE3CEA07}" srcOrd="6" destOrd="0" presId="urn:microsoft.com/office/officeart/2005/8/layout/default"/>
    <dgm:cxn modelId="{9218D8EF-001F-4160-8ACB-CF6E388DFD4B}" type="presParOf" srcId="{B4F0ED64-5A20-491C-84A8-CAC421352059}" destId="{EF854D28-F5D8-4276-8E2D-AE89603477BE}" srcOrd="7" destOrd="0" presId="urn:microsoft.com/office/officeart/2005/8/layout/default"/>
    <dgm:cxn modelId="{0C7B4176-C821-41A9-A004-3AA5010851B5}" type="presParOf" srcId="{B4F0ED64-5A20-491C-84A8-CAC421352059}" destId="{A3AF26CB-D734-48BF-B24B-AF9282C0AC7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A61A7-FD74-41D6-8810-430C20E300E6}">
      <dsp:nvSpPr>
        <dsp:cNvPr id="0" name=""/>
        <dsp:cNvSpPr/>
      </dsp:nvSpPr>
      <dsp:spPr>
        <a:xfrm>
          <a:off x="1000043" y="1736"/>
          <a:ext cx="2385863" cy="1431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Checking</a:t>
          </a:r>
        </a:p>
      </dsp:txBody>
      <dsp:txXfrm>
        <a:off x="1000043" y="1736"/>
        <a:ext cx="2385863" cy="1431518"/>
      </dsp:txXfrm>
    </dsp:sp>
    <dsp:sp modelId="{DF0B4B89-0F04-44DF-93EB-D03DF1BC2CDD}">
      <dsp:nvSpPr>
        <dsp:cNvPr id="0" name=""/>
        <dsp:cNvSpPr/>
      </dsp:nvSpPr>
      <dsp:spPr>
        <a:xfrm>
          <a:off x="3624493" y="1736"/>
          <a:ext cx="2385863" cy="1431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Savings</a:t>
          </a:r>
        </a:p>
      </dsp:txBody>
      <dsp:txXfrm>
        <a:off x="3624493" y="1736"/>
        <a:ext cx="2385863" cy="1431518"/>
      </dsp:txXfrm>
    </dsp:sp>
    <dsp:sp modelId="{FE0D5125-B3F2-4B07-B478-4CADEFF4798D}">
      <dsp:nvSpPr>
        <dsp:cNvPr id="0" name=""/>
        <dsp:cNvSpPr/>
      </dsp:nvSpPr>
      <dsp:spPr>
        <a:xfrm>
          <a:off x="1000043" y="1671840"/>
          <a:ext cx="2385863" cy="1431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Money Market</a:t>
          </a:r>
        </a:p>
      </dsp:txBody>
      <dsp:txXfrm>
        <a:off x="1000043" y="1671840"/>
        <a:ext cx="2385863" cy="1431518"/>
      </dsp:txXfrm>
    </dsp:sp>
    <dsp:sp modelId="{AB46C4B9-71E7-4EA2-BBEB-4CA8FE3CEA07}">
      <dsp:nvSpPr>
        <dsp:cNvPr id="0" name=""/>
        <dsp:cNvSpPr/>
      </dsp:nvSpPr>
      <dsp:spPr>
        <a:xfrm>
          <a:off x="3624493" y="1671840"/>
          <a:ext cx="2385863" cy="1431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Certificate of Deposit</a:t>
          </a:r>
        </a:p>
      </dsp:txBody>
      <dsp:txXfrm>
        <a:off x="3624493" y="1671840"/>
        <a:ext cx="2385863" cy="1431518"/>
      </dsp:txXfrm>
    </dsp:sp>
    <dsp:sp modelId="{A3AF26CB-D734-48BF-B24B-AF9282C0AC7F}">
      <dsp:nvSpPr>
        <dsp:cNvPr id="0" name=""/>
        <dsp:cNvSpPr/>
      </dsp:nvSpPr>
      <dsp:spPr>
        <a:xfrm>
          <a:off x="2312268" y="3341945"/>
          <a:ext cx="2385863" cy="14315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Specialty Savings Accounts</a:t>
          </a:r>
        </a:p>
      </dsp:txBody>
      <dsp:txXfrm>
        <a:off x="2312268" y="3341945"/>
        <a:ext cx="2385863" cy="14315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831016F-7D67-4F8B-994C-DD43028B5E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MYPF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1" y="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1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5DAF5B-3F77-4E12-9D6E-2B78634CE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MYPF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Chapter 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DAF5B-3F77-4E12-9D6E-2B78634CEEB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55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667000" y="3657600"/>
            <a:ext cx="5867400" cy="2514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C9E9FF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48640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99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914401" y="1631950"/>
            <a:ext cx="8226425" cy="0"/>
          </a:xfrm>
          <a:prstGeom prst="line">
            <a:avLst/>
          </a:prstGeom>
          <a:noFill/>
          <a:ln w="38100">
            <a:solidFill>
              <a:srgbClr val="9900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0" y="1524000"/>
            <a:ext cx="41910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80008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447800" y="0"/>
            <a:ext cx="1219200" cy="2819400"/>
          </a:xfrm>
          <a:prstGeom prst="rect">
            <a:avLst/>
          </a:prstGeom>
          <a:gradFill rotWithShape="1">
            <a:gsLst>
              <a:gs pos="0">
                <a:srgbClr val="75C7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685800"/>
            <a:ext cx="3657600" cy="457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182880" anchor="ctr"/>
          <a:lstStyle/>
          <a:p>
            <a:pPr>
              <a:defRPr/>
            </a:pPr>
            <a:r>
              <a:rPr lang="en-US" sz="2400" dirty="0"/>
              <a:t>Chapter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8610600" y="381000"/>
            <a:ext cx="0" cy="4191000"/>
          </a:xfrm>
          <a:prstGeom prst="line">
            <a:avLst/>
          </a:prstGeom>
          <a:noFill/>
          <a:ln w="38100">
            <a:solidFill>
              <a:srgbClr val="EA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667000" y="1600200"/>
            <a:ext cx="5943600" cy="2057400"/>
          </a:xfrm>
          <a:prstGeom prst="rect">
            <a:avLst/>
          </a:prstGeom>
          <a:solidFill>
            <a:srgbClr val="EA0000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19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812925" y="3886200"/>
            <a:ext cx="6797675" cy="2286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3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2667000" y="1600200"/>
            <a:ext cx="5943600" cy="2057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812AAFF8-0C10-478E-A0DD-3379C33CF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5F440B5F-EA69-4DF2-9FEA-6C61FBBCBA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4919257F-2EF9-494D-B3A7-B073222C5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1" y="1828801"/>
            <a:ext cx="39243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7C5C9FCA-4A50-4DB6-846E-3C415B3DE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98182C7A-0A6B-441C-9EA8-F656C71B3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01000" y="6381750"/>
            <a:ext cx="1066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1ADEAAD7-9B04-428D-ADDA-17B7B3BD95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8001000" y="6019800"/>
            <a:ext cx="12192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Chapter 9</a:t>
            </a: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spect="1" noChangeArrowheads="1"/>
          </p:cNvSpPr>
          <p:nvPr/>
        </p:nvSpPr>
        <p:spPr bwMode="auto">
          <a:xfrm>
            <a:off x="304800" y="0"/>
            <a:ext cx="3352800" cy="3352800"/>
          </a:xfrm>
          <a:prstGeom prst="ellipse">
            <a:avLst/>
          </a:prstGeom>
          <a:gradFill rotWithShape="1">
            <a:gsLst>
              <a:gs pos="0">
                <a:srgbClr val="CDEBFF"/>
              </a:gs>
              <a:gs pos="100000">
                <a:srgbClr val="CDEBFF">
                  <a:gamma/>
                  <a:tint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899" name="Rectangle 3"/>
          <p:cNvSpPr>
            <a:spLocks noChangeArrowheads="1"/>
          </p:cNvSpPr>
          <p:nvPr/>
        </p:nvSpPr>
        <p:spPr bwMode="auto">
          <a:xfrm>
            <a:off x="6781800" y="228600"/>
            <a:ext cx="2362200" cy="4572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7DB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0" y="3659188"/>
            <a:ext cx="685800" cy="27416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75C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>
            <a:off x="8763000" y="1"/>
            <a:ext cx="0" cy="274161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0903" name="Rectangle 7"/>
          <p:cNvSpPr>
            <a:spLocks noChangeArrowheads="1"/>
          </p:cNvSpPr>
          <p:nvPr/>
        </p:nvSpPr>
        <p:spPr bwMode="auto">
          <a:xfrm>
            <a:off x="0" y="0"/>
            <a:ext cx="457200" cy="16002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6" name="Rectangle 10"/>
          <p:cNvSpPr>
            <a:spLocks noChangeArrowheads="1"/>
          </p:cNvSpPr>
          <p:nvPr/>
        </p:nvSpPr>
        <p:spPr bwMode="auto">
          <a:xfrm>
            <a:off x="7315200" y="685800"/>
            <a:ext cx="1828800" cy="1524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0907" name="Line 11"/>
          <p:cNvSpPr>
            <a:spLocks noChangeShapeType="1"/>
          </p:cNvSpPr>
          <p:nvPr/>
        </p:nvSpPr>
        <p:spPr bwMode="auto">
          <a:xfrm>
            <a:off x="457200" y="3810001"/>
            <a:ext cx="0" cy="2741613"/>
          </a:xfrm>
          <a:prstGeom prst="line">
            <a:avLst/>
          </a:prstGeom>
          <a:noFill/>
          <a:ln w="38100">
            <a:solidFill>
              <a:srgbClr val="336699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090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1"/>
            <a:ext cx="80010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5" r:id="rId2"/>
    <p:sldLayoutId id="2147483666" r:id="rId3"/>
    <p:sldLayoutId id="214748367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ransition>
    <p:wipe dir="r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800080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atecity.bank/personal/cds-and-iras/certificates-of-deposit/#rates" TargetMode="External"/><Relationship Id="rId2" Type="http://schemas.openxmlformats.org/officeDocument/2006/relationships/hyperlink" Target="https://www.gatecity.bank/rates/checking-savings-rates/#saving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c/checkingaccount.as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C3165-3B35-4CFC-BA12-829C95456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7F382-EAAC-49B0-9BE8-D79AD15930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5400" dirty="0"/>
              <a:t>Savings and Spending</a:t>
            </a:r>
          </a:p>
        </p:txBody>
      </p:sp>
    </p:spTree>
    <p:extLst>
      <p:ext uri="{BB962C8B-B14F-4D97-AF65-F5344CB8AC3E}">
        <p14:creationId xmlns:p14="http://schemas.microsoft.com/office/powerpoint/2010/main" val="165356841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DA871-6944-4FE2-9410-61AD44F09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Cashing Options answers: Top of page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300B5-9F51-42AC-9489-9AF98147D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249362"/>
            <a:ext cx="8229600" cy="46021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you have no bank – options include: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Any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Local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FF0000"/>
                </a:solidFill>
              </a:rPr>
              <a:t>Bank</a:t>
            </a:r>
            <a:r>
              <a:rPr lang="en-US" sz="2000" b="1" dirty="0"/>
              <a:t> </a:t>
            </a:r>
            <a:r>
              <a:rPr lang="en-US" sz="2000" dirty="0"/>
              <a:t>(not your bank):  fees from $8 - $25.00 per check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Check Cashing Kiosks </a:t>
            </a:r>
            <a:r>
              <a:rPr lang="en-US" sz="2000" dirty="0"/>
              <a:t>– in retail location 1%-5% of check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Walmart</a:t>
            </a:r>
            <a:r>
              <a:rPr lang="en-US" sz="2200" dirty="0"/>
              <a:t>: </a:t>
            </a:r>
            <a:r>
              <a:rPr lang="en-US" sz="2200" b="0" i="0" dirty="0">
                <a:solidFill>
                  <a:srgbClr val="222222"/>
                </a:solidFill>
                <a:effectLst/>
                <a:latin typeface="Rubik"/>
              </a:rPr>
              <a:t>$4 for checks &lt; $1,000 </a:t>
            </a:r>
            <a:br>
              <a:rPr lang="en-US" sz="2200" b="0" i="0" dirty="0">
                <a:solidFill>
                  <a:srgbClr val="222222"/>
                </a:solidFill>
                <a:effectLst/>
                <a:latin typeface="Rubik"/>
              </a:rPr>
            </a:br>
            <a:r>
              <a:rPr lang="en-US" sz="2200" b="0" i="0" dirty="0">
                <a:solidFill>
                  <a:srgbClr val="222222"/>
                </a:solidFill>
                <a:effectLst/>
                <a:latin typeface="Rubik"/>
              </a:rPr>
              <a:t>$8 for checks $1,000 - $5,000. </a:t>
            </a:r>
            <a:br>
              <a:rPr lang="en-US" sz="2200" b="0" i="0" dirty="0">
                <a:solidFill>
                  <a:srgbClr val="222222"/>
                </a:solidFill>
                <a:effectLst/>
                <a:latin typeface="Rubik"/>
              </a:rPr>
            </a:br>
            <a:r>
              <a:rPr lang="en-US" sz="2200" b="0" i="0" dirty="0">
                <a:solidFill>
                  <a:srgbClr val="222222"/>
                </a:solidFill>
                <a:effectLst/>
                <a:latin typeface="Rubik"/>
              </a:rPr>
              <a:t>Personal checks of up to $200 for a fee of $6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Check Cashing Store</a:t>
            </a:r>
            <a:r>
              <a:rPr lang="en-US" sz="2000" dirty="0">
                <a:solidFill>
                  <a:srgbClr val="222222"/>
                </a:solidFill>
                <a:latin typeface="Rubik"/>
              </a:rPr>
              <a:t>:  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Rubik"/>
              </a:rPr>
              <a:t>typically charge a  fee &amp; a percentage Ex:  to cash a $2,000 check, a $5 fee plus 1% adds up to a $25 deduction from your paycheck</a:t>
            </a:r>
          </a:p>
          <a:p>
            <a:pPr marL="0" indent="0">
              <a:buNone/>
            </a:pPr>
            <a:endParaRPr lang="en-US" sz="2000" dirty="0">
              <a:solidFill>
                <a:srgbClr val="222222"/>
              </a:solidFill>
              <a:latin typeface="Rubik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222222"/>
                </a:solidFill>
                <a:latin typeface="Rubik"/>
              </a:rPr>
              <a:t>Side Note:  When using a Debit Card and asks if you want cash back – can be really expensive also.  Definitely more expensive than an ATM</a:t>
            </a:r>
            <a:endParaRPr lang="en-US" sz="2000" b="0" i="0" dirty="0">
              <a:solidFill>
                <a:srgbClr val="222222"/>
              </a:solidFill>
              <a:effectLst/>
              <a:latin typeface="Rubik"/>
            </a:endParaRPr>
          </a:p>
        </p:txBody>
      </p:sp>
    </p:spTree>
    <p:extLst>
      <p:ext uri="{BB962C8B-B14F-4D97-AF65-F5344CB8AC3E}">
        <p14:creationId xmlns:p14="http://schemas.microsoft.com/office/powerpoint/2010/main" val="29857400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378FE1-5FFC-45BA-8B45-3B327052E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dirty="0"/>
              <a:t>When you use a Bank</a:t>
            </a:r>
          </a:p>
        </p:txBody>
      </p:sp>
    </p:spTree>
    <p:extLst>
      <p:ext uri="{BB962C8B-B14F-4D97-AF65-F5344CB8AC3E}">
        <p14:creationId xmlns:p14="http://schemas.microsoft.com/office/powerpoint/2010/main" val="82876355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A25F43-8DDE-491F-AB1A-F746FED9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Bank Accounts: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2260C9F8-4603-4018-8D41-DB9968FC47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9224582"/>
              </p:ext>
            </p:extLst>
          </p:nvPr>
        </p:nvGraphicFramePr>
        <p:xfrm>
          <a:off x="1524000" y="1397000"/>
          <a:ext cx="7010400" cy="477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7073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92B98-BD57-419A-B0C6-2D48ADEF6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914400"/>
            <a:ext cx="8001000" cy="4602163"/>
          </a:xfrm>
        </p:spPr>
        <p:txBody>
          <a:bodyPr/>
          <a:lstStyle/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Checking account </a:t>
            </a:r>
            <a:r>
              <a:rPr lang="en-US" sz="2000" b="1" i="1" dirty="0">
                <a:latin typeface="+mj-lt"/>
              </a:rPr>
              <a:t>- </a:t>
            </a:r>
            <a:r>
              <a:rPr lang="en-US" sz="2000" dirty="0">
                <a:latin typeface="+mj-lt"/>
              </a:rPr>
              <a:t>An account you open at a bank to deposit  your money and to make payments (withdraw) from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Savings Account </a:t>
            </a:r>
            <a:r>
              <a:rPr lang="en-US" sz="2000" dirty="0">
                <a:latin typeface="+mj-lt"/>
              </a:rPr>
              <a:t>– want to s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+mj-lt"/>
              </a:rPr>
              <a:t>ave money for the short or long-term goals and not concerned about getting the best interest rate (relatively low interest)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Money Market </a:t>
            </a:r>
            <a:r>
              <a:rPr lang="en-US" sz="2000" dirty="0">
                <a:latin typeface="+mj-lt"/>
              </a:rPr>
              <a:t>– for people who want to save money for short or long-term goals and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+mj-lt"/>
              </a:rPr>
              <a:t>want to earn slightly higher interest than a savings account (minimum monthly balance requirements and 6 transactions per month).</a:t>
            </a:r>
            <a:endParaRPr lang="en-US" sz="2000" dirty="0">
              <a:latin typeface="+mj-lt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Certificate of Deposit </a:t>
            </a:r>
            <a:r>
              <a:rPr lang="en-US" sz="2000" dirty="0">
                <a:latin typeface="+mj-lt"/>
              </a:rPr>
              <a:t>-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+mj-lt"/>
              </a:rPr>
              <a:t>are time savings accounts:  meaning you agree to leave your money in the account for a set period. During that time, your money earns interest and, when the CD matures, you can withdraw your savings or roll it into a new CD</a:t>
            </a:r>
            <a:endParaRPr lang="en-US" sz="2000" dirty="0">
              <a:latin typeface="+mj-lt"/>
            </a:endParaRP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Specialty Savings Accounts</a:t>
            </a:r>
            <a:r>
              <a:rPr lang="en-US" sz="2000" dirty="0">
                <a:latin typeface="+mj-lt"/>
              </a:rPr>
              <a:t>: -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+mj-lt"/>
              </a:rPr>
              <a:t>People who want accounts tailored to specific savings goals but Just keep in mind that there may be restrictions on when and how you can withdraw those funds later. Example:  HAS accounts, IRA accounts, Student Savings Account </a:t>
            </a:r>
            <a:endParaRPr lang="en-US" sz="2000" dirty="0">
              <a:latin typeface="+mj-lt"/>
            </a:endParaRP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DBE02F6-BA5C-4FAE-A695-3EAC73416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96962"/>
          </a:xfrm>
        </p:spPr>
        <p:txBody>
          <a:bodyPr/>
          <a:lstStyle/>
          <a:p>
            <a:r>
              <a:rPr lang="en-US" dirty="0"/>
              <a:t>Types of Bank Accounts:</a:t>
            </a:r>
          </a:p>
        </p:txBody>
      </p:sp>
    </p:spTree>
    <p:extLst>
      <p:ext uri="{BB962C8B-B14F-4D97-AF65-F5344CB8AC3E}">
        <p14:creationId xmlns:p14="http://schemas.microsoft.com/office/powerpoint/2010/main" val="3631097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Account = Main Account: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001000" cy="320040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2400" b="1" dirty="0"/>
              <a:t>Open a Checking Account as Your main Account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Depositor</a:t>
            </a:r>
            <a:r>
              <a:rPr lang="en-US" b="1" dirty="0"/>
              <a:t>:  </a:t>
            </a:r>
            <a:r>
              <a:rPr lang="en-US" dirty="0"/>
              <a:t>is the person who owns the account</a:t>
            </a:r>
          </a:p>
          <a:p>
            <a:pPr lvl="1"/>
            <a:r>
              <a:rPr lang="en-US" dirty="0"/>
              <a:t>This should be your main account at a bank – should have savings also</a:t>
            </a:r>
          </a:p>
          <a:p>
            <a:pPr lvl="1"/>
            <a:r>
              <a:rPr lang="en-US" dirty="0"/>
              <a:t>Do not keep all your money in this account, just what you budget to spend for the day or week </a:t>
            </a:r>
          </a:p>
          <a:p>
            <a:pPr lvl="1"/>
            <a:r>
              <a:rPr lang="en-US" dirty="0"/>
              <a:t>You receive a debit card to use for your transactions –  set up to work only from this account</a:t>
            </a:r>
          </a:p>
          <a:p>
            <a:endParaRPr lang="en-US" dirty="0"/>
          </a:p>
        </p:txBody>
      </p:sp>
      <p:pic>
        <p:nvPicPr>
          <p:cNvPr id="1026" name="Picture 2" descr="Checking Account Definition">
            <a:hlinkClick r:id="rId3"/>
            <a:extLst>
              <a:ext uri="{FF2B5EF4-FFF2-40B4-BE49-F238E27FC236}">
                <a16:creationId xmlns:a16="http://schemas.microsoft.com/office/drawing/2014/main" id="{A40CC96E-986E-4A80-9F22-CE5DF0F89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4506"/>
            <a:ext cx="3676650" cy="261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A6A983-B477-4C35-8AC9-8886C778A52C}"/>
              </a:ext>
            </a:extLst>
          </p:cNvPr>
          <p:cNvSpPr txBox="1"/>
          <p:nvPr/>
        </p:nvSpPr>
        <p:spPr>
          <a:xfrm>
            <a:off x="6705600" y="4003191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Click for Video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Account = Main Account: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8001000" cy="5791200"/>
          </a:xfrm>
        </p:spPr>
        <p:txBody>
          <a:bodyPr/>
          <a:lstStyle/>
          <a:p>
            <a:r>
              <a:rPr lang="en-US" dirty="0"/>
              <a:t>Purpose of Checking Account:</a:t>
            </a:r>
          </a:p>
          <a:p>
            <a:pPr lvl="1"/>
            <a:r>
              <a:rPr lang="en-US" dirty="0"/>
              <a:t>Deposit your net income </a:t>
            </a:r>
          </a:p>
          <a:p>
            <a:pPr lvl="1"/>
            <a:r>
              <a:rPr lang="en-US" dirty="0"/>
              <a:t>To make payments for bills and daily expenses (primary purpose of a checking account)</a:t>
            </a:r>
          </a:p>
          <a:p>
            <a:pPr lvl="2"/>
            <a:r>
              <a:rPr lang="en-US" dirty="0"/>
              <a:t>Withdrawal using a debit card, ATM machine, write a check, or for automatic payments for bills </a:t>
            </a:r>
          </a:p>
          <a:p>
            <a:pPr lvl="1"/>
            <a:r>
              <a:rPr lang="en-US" dirty="0"/>
              <a:t>Track what you have spent and where you have spent it </a:t>
            </a:r>
          </a:p>
          <a:p>
            <a:pPr lvl="1"/>
            <a:r>
              <a:rPr lang="en-US" dirty="0"/>
              <a:t>Some may use it to earn interest, but not likely</a:t>
            </a:r>
          </a:p>
          <a:p>
            <a:pPr lvl="1"/>
            <a:r>
              <a:rPr lang="en-US" dirty="0"/>
              <a:t>Should be used to decide how you will spend, save or invest your money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620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FF233-A3CE-2052-2A79-77EC098CD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489B-A4EB-78D2-5E2C-0EBED6873C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to Google Classroom and complete the assignment Banking Project – all the articles and links needed are in the project.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273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1_MYPF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FF0000"/>
      </a:accent2>
      <a:accent3>
        <a:srgbClr val="FFFFFF"/>
      </a:accent3>
      <a:accent4>
        <a:srgbClr val="000000"/>
      </a:accent4>
      <a:accent5>
        <a:srgbClr val="DAEDEF"/>
      </a:accent5>
      <a:accent6>
        <a:srgbClr val="E70000"/>
      </a:accent6>
      <a:hlink>
        <a:srgbClr val="007DBC"/>
      </a:hlink>
      <a:folHlink>
        <a:srgbClr val="99CC00"/>
      </a:folHlink>
    </a:clrScheme>
    <a:fontScheme name="1_MYPF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YP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YP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YP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EA0000"/>
    </a:accent2>
    <a:accent3>
      <a:srgbClr val="FFFFFF"/>
    </a:accent3>
    <a:accent4>
      <a:srgbClr val="000000"/>
    </a:accent4>
    <a:accent5>
      <a:srgbClr val="DAEDEF"/>
    </a:accent5>
    <a:accent6>
      <a:srgbClr val="D40000"/>
    </a:accent6>
    <a:hlink>
      <a:srgbClr val="007DBC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MYPF</Template>
  <TotalTime>0</TotalTime>
  <Words>557</Words>
  <Application>Microsoft Office PowerPoint</Application>
  <PresentationFormat>On-screen Show (4:3)</PresentationFormat>
  <Paragraphs>45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Rubik</vt:lpstr>
      <vt:lpstr>Times New Roman</vt:lpstr>
      <vt:lpstr>Wingdings</vt:lpstr>
      <vt:lpstr>1_MYPF</vt:lpstr>
      <vt:lpstr>PowerPoint Presentation</vt:lpstr>
      <vt:lpstr>Check Cashing Options answers: Top of page 2</vt:lpstr>
      <vt:lpstr>PowerPoint Presentation</vt:lpstr>
      <vt:lpstr>Types of Bank Accounts:</vt:lpstr>
      <vt:lpstr>Types of Bank Accounts:</vt:lpstr>
      <vt:lpstr>Checking Account = Main Account:</vt:lpstr>
      <vt:lpstr>Checking Account = Main Account:</vt:lpstr>
      <vt:lpstr>Assignment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2011-10-30T14:53:41Z</dcterms:created>
  <dcterms:modified xsi:type="dcterms:W3CDTF">2024-11-11T17:45:47Z</dcterms:modified>
</cp:coreProperties>
</file>